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85" r:id="rId8"/>
    <p:sldId id="286" r:id="rId9"/>
    <p:sldId id="287" r:id="rId10"/>
    <p:sldId id="288" r:id="rId11"/>
    <p:sldId id="289" r:id="rId12"/>
    <p:sldId id="261" r:id="rId13"/>
    <p:sldId id="262" r:id="rId14"/>
    <p:sldId id="264" r:id="rId15"/>
    <p:sldId id="281" r:id="rId16"/>
    <p:sldId id="265" r:id="rId17"/>
    <p:sldId id="266" r:id="rId18"/>
    <p:sldId id="267" r:id="rId19"/>
    <p:sldId id="270" r:id="rId20"/>
    <p:sldId id="271" r:id="rId21"/>
    <p:sldId id="272" r:id="rId22"/>
    <p:sldId id="273" r:id="rId23"/>
    <p:sldId id="268" r:id="rId24"/>
    <p:sldId id="269" r:id="rId25"/>
    <p:sldId id="275" r:id="rId26"/>
    <p:sldId id="276" r:id="rId27"/>
    <p:sldId id="278" r:id="rId28"/>
    <p:sldId id="277" r:id="rId29"/>
    <p:sldId id="280" r:id="rId30"/>
    <p:sldId id="274" r:id="rId31"/>
    <p:sldId id="290" r:id="rId32"/>
    <p:sldId id="282" r:id="rId33"/>
    <p:sldId id="283" r:id="rId3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5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CE9B-DA3D-4AF7-92C8-76FD2CC9AAA4}" type="datetimeFigureOut">
              <a:rPr lang="uk-UA" smtClean="0"/>
              <a:pPr/>
              <a:t>22.02.2018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4BF2-5E0D-46B2-9CFE-D1719D9C317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CE9B-DA3D-4AF7-92C8-76FD2CC9AAA4}" type="datetimeFigureOut">
              <a:rPr lang="uk-UA" smtClean="0"/>
              <a:pPr/>
              <a:t>22.02.2018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4BF2-5E0D-46B2-9CFE-D1719D9C317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CE9B-DA3D-4AF7-92C8-76FD2CC9AAA4}" type="datetimeFigureOut">
              <a:rPr lang="uk-UA" smtClean="0"/>
              <a:pPr/>
              <a:t>22.02.2018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4BF2-5E0D-46B2-9CFE-D1719D9C317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CE9B-DA3D-4AF7-92C8-76FD2CC9AAA4}" type="datetimeFigureOut">
              <a:rPr lang="uk-UA" smtClean="0"/>
              <a:pPr/>
              <a:t>22.02.2018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4BF2-5E0D-46B2-9CFE-D1719D9C317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CE9B-DA3D-4AF7-92C8-76FD2CC9AAA4}" type="datetimeFigureOut">
              <a:rPr lang="uk-UA" smtClean="0"/>
              <a:pPr/>
              <a:t>22.02.2018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4BF2-5E0D-46B2-9CFE-D1719D9C317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CE9B-DA3D-4AF7-92C8-76FD2CC9AAA4}" type="datetimeFigureOut">
              <a:rPr lang="uk-UA" smtClean="0"/>
              <a:pPr/>
              <a:t>22.02.2018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4BF2-5E0D-46B2-9CFE-D1719D9C317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CE9B-DA3D-4AF7-92C8-76FD2CC9AAA4}" type="datetimeFigureOut">
              <a:rPr lang="uk-UA" smtClean="0"/>
              <a:pPr/>
              <a:t>22.02.2018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4BF2-5E0D-46B2-9CFE-D1719D9C317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CE9B-DA3D-4AF7-92C8-76FD2CC9AAA4}" type="datetimeFigureOut">
              <a:rPr lang="uk-UA" smtClean="0"/>
              <a:pPr/>
              <a:t>22.02.2018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4BF2-5E0D-46B2-9CFE-D1719D9C317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CE9B-DA3D-4AF7-92C8-76FD2CC9AAA4}" type="datetimeFigureOut">
              <a:rPr lang="uk-UA" smtClean="0"/>
              <a:pPr/>
              <a:t>22.02.2018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4BF2-5E0D-46B2-9CFE-D1719D9C317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CE9B-DA3D-4AF7-92C8-76FD2CC9AAA4}" type="datetimeFigureOut">
              <a:rPr lang="uk-UA" smtClean="0"/>
              <a:pPr/>
              <a:t>22.02.2018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4BF2-5E0D-46B2-9CFE-D1719D9C317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CE9B-DA3D-4AF7-92C8-76FD2CC9AAA4}" type="datetimeFigureOut">
              <a:rPr lang="uk-UA" smtClean="0"/>
              <a:pPr/>
              <a:t>22.02.2018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B74BF2-5E0D-46B2-9CFE-D1719D9C317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5ECE9B-DA3D-4AF7-92C8-76FD2CC9AAA4}" type="datetimeFigureOut">
              <a:rPr lang="uk-UA" smtClean="0"/>
              <a:pPr/>
              <a:t>22.02.2018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B74BF2-5E0D-46B2-9CFE-D1719D9C317A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167304209983958/photos/1084138634967173/" TargetMode="External"/><Relationship Id="rId2" Type="http://schemas.openxmlformats.org/officeDocument/2006/relationships/hyperlink" Target="https://www.facebook.com/COLLARCOMPAN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44216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uk-UA" sz="6000" dirty="0">
                <a:solidFill>
                  <a:srgbClr val="FFFF00"/>
                </a:solidFill>
              </a:rPr>
              <a:t>Організація роботи </a:t>
            </a:r>
            <a:r>
              <a:rPr lang="uk-UA" sz="6000" dirty="0" err="1">
                <a:solidFill>
                  <a:srgbClr val="FFFF00"/>
                </a:solidFill>
              </a:rPr>
              <a:t>каністерапії</a:t>
            </a:r>
            <a:r>
              <a:rPr lang="uk-UA" sz="6000" dirty="0">
                <a:solidFill>
                  <a:srgbClr val="FFFF00"/>
                </a:solidFill>
              </a:rPr>
              <a:t> </a:t>
            </a:r>
            <a:r>
              <a:rPr lang="uk-UA" sz="4400" dirty="0">
                <a:solidFill>
                  <a:srgbClr val="FFFF00"/>
                </a:solidFill>
              </a:rPr>
              <a:t/>
            </a:r>
            <a:br>
              <a:rPr lang="uk-UA" sz="4400" dirty="0">
                <a:solidFill>
                  <a:srgbClr val="FFFF00"/>
                </a:solidFill>
              </a:rPr>
            </a:br>
            <a:r>
              <a:rPr lang="uk-UA" sz="4400" dirty="0">
                <a:solidFill>
                  <a:srgbClr val="FFFF00"/>
                </a:solidFill>
              </a:rPr>
              <a:t>в Чернігівському навчально-реабілітаційному центрі №2 </a:t>
            </a:r>
          </a:p>
        </p:txBody>
      </p:sp>
      <p:pic>
        <p:nvPicPr>
          <p:cNvPr id="1026" name="Picture 2" descr="C:\Users\user\Desktop\дети и собаки М\DSC_28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73015"/>
            <a:ext cx="4896544" cy="3265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39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Синдром </a:t>
            </a:r>
            <a:b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Корнелії де </a:t>
            </a:r>
            <a:r>
              <a:rPr lang="uk-UA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Ланге</a:t>
            </a: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учня</a:t>
            </a:r>
            <a:b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Рідкісне спадкове захворювання, характеризується </a:t>
            </a:r>
            <a:r>
              <a:rPr lang="ru-RU" dirty="0" err="1"/>
              <a:t>затримкою</a:t>
            </a:r>
            <a:r>
              <a:rPr lang="ru-RU" dirty="0"/>
              <a:t> в </a:t>
            </a:r>
            <a:r>
              <a:rPr lang="ru-RU" dirty="0" err="1"/>
              <a:t>рості</a:t>
            </a:r>
            <a:r>
              <a:rPr lang="ru-RU" dirty="0"/>
              <a:t> і психомоторному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вадах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, </a:t>
            </a:r>
            <a:r>
              <a:rPr lang="ru-RU" dirty="0" err="1"/>
              <a:t>обличчя</a:t>
            </a:r>
            <a:r>
              <a:rPr lang="ru-RU" dirty="0"/>
              <a:t> та </a:t>
            </a:r>
            <a:r>
              <a:rPr lang="ru-RU" dirty="0" err="1"/>
              <a:t>кінцівок</a:t>
            </a:r>
            <a:r>
              <a:rPr lang="ru-RU" dirty="0"/>
              <a:t>. </a:t>
            </a:r>
            <a:endParaRPr lang="uk-UA" dirty="0"/>
          </a:p>
        </p:txBody>
      </p:sp>
      <p:pic>
        <p:nvPicPr>
          <p:cNvPr id="4" name="Picture 2" descr="&amp;Kcy;&amp;acy;&amp;rcy;&amp;tcy;&amp;icy;&amp;ncy;&amp;kcy;&amp;icy; &amp;pcy;&amp;ocy; &amp;zcy;&amp;acy;&amp;pcy;&amp;rcy;&amp;ocy;&amp;scy;&amp;ucy; &amp;scy;&amp;icy;&amp;ncy;&amp;dcy;&amp;rcy;&amp;ocy;&amp;mcy; &amp;kcy;&amp;ocy;&amp;rcy;&amp;ncy;&amp;iecy;&amp;lcy;&amp;icy;&amp;icy; &amp;dcy;&amp;iecy; &amp;lcy;&amp;acy;&amp;ncy;&amp;gcy;&amp;i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5011" y="3284984"/>
            <a:ext cx="422490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372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alt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Всі діти в закладі з вадами психофізичного розвитку (мають різні ступені розумової відсталості)</a:t>
            </a:r>
            <a:endParaRPr lang="uk-UA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&amp;Fcy;&amp;ocy;&amp;tcy;&amp;ocy; &amp;Rcy;&amp;iecy;&amp;gcy;&amp;iukcy;&amp;ncy;&amp;ycy; &amp;Gcy;&amp;ucy;&amp;scy;&amp;acy;&amp;kcy;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9" y="1963627"/>
            <a:ext cx="3286125" cy="2190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user\Desktop\дети и собаки М\DSC_27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23300"/>
            <a:ext cx="3091345" cy="4634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&amp;Fcy;&amp;ocy;&amp;tcy;&amp;ocy; &amp;Rcy;&amp;iecy;&amp;gcy;&amp;iukcy;&amp;ncy;&amp;ycy; &amp;Gcy;&amp;ucy;&amp;scy;&amp;acy;&amp;kcy;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6918" y="4389438"/>
            <a:ext cx="3714750" cy="2468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062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7" y="3392412"/>
            <a:ext cx="5181985" cy="3456384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628800"/>
            <a:ext cx="2927754" cy="4389437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осені 2016 року центр починає співпрацювати з </a:t>
            </a:r>
            <a:r>
              <a:rPr lang="uk-U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«Друг Героя»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2937" y="1700808"/>
            <a:ext cx="2854547" cy="427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271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 роботи надихнули на бажання мати власного </a:t>
            </a:r>
            <a:r>
              <a:rPr lang="uk-UA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каністерапевта</a:t>
            </a:r>
            <a:r>
              <a:rPr lang="uk-UA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базі ЧНРЦ №2</a:t>
            </a:r>
          </a:p>
        </p:txBody>
      </p:sp>
      <p:pic>
        <p:nvPicPr>
          <p:cNvPr id="2050" name="Picture 2" descr="C:\Users\user\Desktop\дети и собаки М\DSC_2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00858"/>
            <a:ext cx="475015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дети и собаки М\DSC_2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2882695" cy="432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105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866" y="3933056"/>
            <a:ext cx="8229600" cy="1709544"/>
          </a:xfrm>
        </p:spPr>
        <p:txBody>
          <a:bodyPr>
            <a:normAutofit lnSpcReduction="10000"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Пошук собаки </a:t>
            </a:r>
          </a:p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Підготовка та дресирування собаки</a:t>
            </a:r>
          </a:p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Навчання волонтера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75636" y="306896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Робота ГО «Друг Героя»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6146" y="81812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Робота ЧНРЦ №2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2482" y="1526014"/>
            <a:ext cx="8229600" cy="1709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Пошук волонтера</a:t>
            </a:r>
          </a:p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Створення умов для навчання волонтера</a:t>
            </a:r>
          </a:p>
        </p:txBody>
      </p:sp>
    </p:spTree>
    <p:extLst>
      <p:ext uri="{BB962C8B-B14F-4D97-AF65-F5344CB8AC3E}">
        <p14:creationId xmlns:p14="http://schemas.microsoft.com/office/powerpoint/2010/main" xmlns="" val="162894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uk-UA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Обов’язки волонтера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389120"/>
          </a:xfrm>
        </p:spPr>
        <p:txBody>
          <a:bodyPr>
            <a:normAutofit/>
          </a:bodyPr>
          <a:lstStyle/>
          <a:p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Собака живе у волонтера</a:t>
            </a:r>
          </a:p>
          <a:p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Відповідальне, дбайливе ставлення, слідкування за здоров’ям собаки</a:t>
            </a:r>
          </a:p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Волонтер відповідальний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за ветеринарне обслуговування собаки</a:t>
            </a:r>
          </a:p>
          <a:p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Щоденне дресирування собаки </a:t>
            </a:r>
          </a:p>
          <a:p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Розробка занять, методичний супровід </a:t>
            </a:r>
          </a:p>
          <a:p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Систематичне проведення занять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каністерапії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в закладі (мінімум 1 раз на тиждень)</a:t>
            </a:r>
          </a:p>
          <a:p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Звітування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4129812"/>
            <a:ext cx="3600400" cy="2721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2076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осені 2017 року на базі ЧНРЦ №2 з'явився власний </a:t>
            </a:r>
            <a:r>
              <a:rPr lang="uk-UA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каністерапевт</a:t>
            </a:r>
            <a:endParaRPr lang="uk-UA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2422023"/>
            <a:ext cx="3301965" cy="41274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77031"/>
            <a:ext cx="3096344" cy="41284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3876" y="2924944"/>
            <a:ext cx="3888252" cy="260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370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Після напруженого навчання успішно склали іспити та отримали сертифікат для роботи з </a:t>
            </a:r>
            <a:r>
              <a:rPr lang="uk-UA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каністерапії</a:t>
            </a:r>
            <a:endParaRPr lang="uk-UA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34" y="2060848"/>
            <a:ext cx="5980156" cy="3363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5448" y="3131958"/>
            <a:ext cx="4968552" cy="372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4505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uk-UA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Організаційна робота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363272" cy="4389120"/>
          </a:xfrm>
        </p:spPr>
        <p:txBody>
          <a:bodyPr/>
          <a:lstStyle/>
          <a:p>
            <a:endParaRPr lang="uk-UA" dirty="0"/>
          </a:p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Виділення місця для занять </a:t>
            </a:r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каністерапією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в закладі</a:t>
            </a:r>
          </a:p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Пошук спонсорів</a:t>
            </a:r>
          </a:p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Просвітницька робота з педагогами і батьками </a:t>
            </a:r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96415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Місце для занять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>
                <a:latin typeface="Times New Roman" pitchFamily="18" charset="0"/>
                <a:cs typeface="Times New Roman" pitchFamily="18" charset="0"/>
              </a:rPr>
            </a:b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222" y="1427929"/>
            <a:ext cx="5418906" cy="45271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На сьогодні спеціальної кімнати для занять немає. Заняття проводяться в основному в класних кімнатах з кожним класом окремо або в актовій чи спортивній залі.</a:t>
            </a:r>
          </a:p>
          <a:p>
            <a:pPr marL="0" indent="0" algn="just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Влітку 2018 року планується реконструкція закладу, де в проекті є кімната для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каністерапії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412776"/>
            <a:ext cx="3304406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7288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93204" y="0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КЗ «</a:t>
            </a:r>
            <a:r>
              <a:rPr lang="ru-RU" sz="3200" b="1" dirty="0" err="1">
                <a:ln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Навчально-реабілітаційний</a:t>
            </a:r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центр №2»-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09490E7-DFA6-4CDD-BB96-00B73E9946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5980" y="3096685"/>
            <a:ext cx="5004048" cy="375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бъект 4"/>
          <p:cNvSpPr txBox="1">
            <a:spLocks/>
          </p:cNvSpPr>
          <p:nvPr/>
        </p:nvSpPr>
        <p:spPr>
          <a:xfrm>
            <a:off x="272936" y="1196752"/>
            <a:ext cx="87129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Symbol" pitchFamily="18" charset="2"/>
              <a:buNone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загальноосвітній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заклад, метою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реалізація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права на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освітніми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потребами,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зумовленими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складними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вадами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інтеграція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суспільство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комплексних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реабілітаційних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спрямованих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здобуття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відповідного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корекцію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423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Спонсор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99084"/>
            <a:ext cx="8517632" cy="367240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uk-UA" sz="2400" b="1" u="sng" dirty="0">
                <a:latin typeface="Times New Roman" pitchFamily="18" charset="0"/>
                <a:cs typeface="Times New Roman" pitchFamily="18" charset="0"/>
                <a:hlinkClick r:id="rId2"/>
              </a:rPr>
              <a:t>COLLAR</a:t>
            </a:r>
            <a:r>
              <a:rPr lang="uk-UA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– фірма, яка охоче запропонувала допомогу.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Декілька років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спонсує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собаку-каністерапевта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в Чернігівському Центрі медико-соціальної реабілітації дітей інвалідів «Відродження». 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Допомогла першочерговими необхідними речами, кожного місяця забезпечує кормом </a:t>
            </a:r>
          </a:p>
        </p:txBody>
      </p:sp>
      <p:pic>
        <p:nvPicPr>
          <p:cNvPr id="3074" name="Picture 2" descr="https://scontent-frt3-2.xx.fbcdn.net/v/t1.0-1/p200x200/14358771_1084138634967173_8025839123590395040_n.jpg?oh=2874ad39858bc67e11f5e2b129dd1db1&amp;oe=5B02D4F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714500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887670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3012" y="3567286"/>
            <a:ext cx="246373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1912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Просвітницька робота </a:t>
            </a:r>
            <a:br>
              <a:rPr lang="uk-UA" sz="4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4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 педагогами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396044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Надання інформації, показові заняття для того, щоб педагоги закладу розуміли важливість і значимість проекту, підтримували у будь-яких ідеях і допомагали у реалізації їх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2132856"/>
            <a:ext cx="4788024" cy="3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152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Робота батьками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89120"/>
          </a:xfrm>
        </p:spPr>
        <p:txBody>
          <a:bodyPr>
            <a:normAutofit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Інформування</a:t>
            </a:r>
          </a:p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Опитування</a:t>
            </a:r>
          </a:p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Офіційна згода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3251262"/>
            <a:ext cx="6588224" cy="3596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1633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Основні етапи </a:t>
            </a:r>
            <a:r>
              <a:rPr lang="uk-UA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роботи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9120"/>
          </a:xfrm>
        </p:spPr>
        <p:txBody>
          <a:bodyPr>
            <a:normAutofit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Систематична робота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каністерапії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в закладі</a:t>
            </a:r>
          </a:p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Постійне звітування о проведених заняттях, надання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фотозвіту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Висвітлення роботи в ЗМІ</a:t>
            </a:r>
          </a:p>
        </p:txBody>
      </p:sp>
    </p:spTree>
    <p:extLst>
      <p:ext uri="{BB962C8B-B14F-4D97-AF65-F5344CB8AC3E}">
        <p14:creationId xmlns:p14="http://schemas.microsoft.com/office/powerpoint/2010/main" xmlns="" val="291948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676456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Напрями </a:t>
            </a:r>
            <a:r>
              <a:rPr lang="uk-UA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каністерапії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Терапія</a:t>
            </a:r>
          </a:p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Навчання</a:t>
            </a:r>
          </a:p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Спілкування</a:t>
            </a:r>
          </a:p>
          <a:p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Форми:</a:t>
            </a:r>
          </a:p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Групова</a:t>
            </a:r>
          </a:p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Індивідуальна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1700808"/>
            <a:ext cx="5260217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743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Терапія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2452"/>
            <a:ext cx="8229600" cy="4389120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Індивідуальна форма роботи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Систематично (1 раз на тиждень)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Розробляється програма занять для кожної дитини</a:t>
            </a:r>
          </a:p>
        </p:txBody>
      </p:sp>
      <p:pic>
        <p:nvPicPr>
          <p:cNvPr id="5122" name="Picture 2" descr="C:\Users\user\Desktop\дети и собаки М\DSC_27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88970"/>
            <a:ext cx="2520280" cy="377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дети и собаки М\DSC_27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58054"/>
            <a:ext cx="5261537" cy="350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931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дети и собаки М\DSC_2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810069" cy="571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Навчання</a:t>
            </a:r>
            <a:r>
              <a:rPr lang="uk-UA" sz="5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dirty="0"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4616474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Це включення собаки в освітній процес, що заохочує дітей до навчання</a:t>
            </a:r>
          </a:p>
        </p:txBody>
      </p:sp>
    </p:spTree>
    <p:extLst>
      <p:ext uri="{BB962C8B-B14F-4D97-AF65-F5344CB8AC3E}">
        <p14:creationId xmlns:p14="http://schemas.microsoft.com/office/powerpoint/2010/main" xmlns="" val="13810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дети и собаки М\DSC_26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1082" y="908720"/>
            <a:ext cx="379431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Спілкування з собакою</a:t>
            </a:r>
            <a:r>
              <a:rPr lang="uk-UA" sz="5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dirty="0"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514" y="1412776"/>
            <a:ext cx="5112568" cy="438912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Заняття необов’язково мають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бути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систематичними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Не потрібна програма занять</a:t>
            </a:r>
          </a:p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Основна мета – створення позитивного настрою, зняття напруження</a:t>
            </a:r>
          </a:p>
          <a:p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89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Звітування о проведених заняттях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608512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Перед батьками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 соціальних мережах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8310" y="3068960"/>
            <a:ext cx="6739360" cy="3789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465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Висвітлення роботи в ЗМІ</a:t>
            </a:r>
            <a:br>
              <a:rPr lang="uk-UA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uk-UA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772816"/>
            <a:ext cx="6597245" cy="4389437"/>
          </a:xfrm>
        </p:spPr>
      </p:pic>
    </p:spTree>
    <p:extLst>
      <p:ext uri="{BB962C8B-B14F-4D97-AF65-F5344CB8AC3E}">
        <p14:creationId xmlns:p14="http://schemas.microsoft.com/office/powerpoint/2010/main" xmlns="" val="349564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515006" y="764704"/>
            <a:ext cx="86044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Мета центру: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здійснення комплексної медичної, психологічної, педагогічної реабілітації дітей з особливими потребами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12892" y="1628800"/>
            <a:ext cx="8229600" cy="4389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Основні завдання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7719" y="2321759"/>
            <a:ext cx="4367284" cy="220330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умов  для  </a:t>
            </a:r>
            <a:r>
              <a:rPr lang="ru-RU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соціально-адаптивної</a:t>
            </a: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та </a:t>
            </a:r>
            <a:b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соціально-продуктивної</a:t>
            </a: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особистості</a:t>
            </a: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572000" y="2323910"/>
            <a:ext cx="4572000" cy="240123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умов для </a:t>
            </a:r>
            <a:r>
              <a:rPr lang="ru-RU" sz="2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вихованцями</a:t>
            </a:r>
            <a:r>
              <a:rPr 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якісної</a:t>
            </a:r>
            <a:r>
              <a:rPr 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загально-середньої</a:t>
            </a:r>
            <a:r>
              <a:rPr 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професійно-технічної</a:t>
            </a:r>
            <a:r>
              <a:rPr 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2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Овал 7"/>
          <p:cNvSpPr/>
          <p:nvPr/>
        </p:nvSpPr>
        <p:spPr>
          <a:xfrm>
            <a:off x="1979712" y="4473464"/>
            <a:ext cx="4933720" cy="238453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розробка</a:t>
            </a: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втілення</a:t>
            </a: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практику </a:t>
            </a:r>
            <a:r>
              <a:rPr lang="ru-RU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інноваційного</a:t>
            </a: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форм та </a:t>
            </a:r>
            <a:r>
              <a:rPr lang="ru-RU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навчально-виховного</a:t>
            </a: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й  </a:t>
            </a:r>
            <a:r>
              <a:rPr lang="ru-RU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лікувально-реабілітаційного</a:t>
            </a: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процесу</a:t>
            </a: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95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Результати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дети и собаки М\DSC_28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69678"/>
            <a:ext cx="2817220" cy="422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424936" cy="5112568"/>
          </a:xfrm>
        </p:spPr>
        <p:txBody>
          <a:bodyPr>
            <a:normAutofit/>
          </a:bodyPr>
          <a:lstStyle/>
          <a:p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 всіх дітей спостерігаються  позитивні зміни у поведінці, зниження агресії, розслаблення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Формується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контроль поведінки, відповідальність за свої дії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Дуже ефективна в логопедії,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при порушеннях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опорно-рухового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апарату 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65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Результати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389120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Відбувається краще запам’ятовування та відтворення навчальної інформації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Створення позитивного настрою,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взаємодія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собакою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задоволенням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Photo\собаки\DSC_0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70478"/>
            <a:ext cx="2736304" cy="4087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Photo\собаки\DSC_00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9" y="3188557"/>
            <a:ext cx="3960439" cy="3624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725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Плани на майбутнє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Облаштування комфортного простору для занять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Збільшення годин роботи в закладі, охоплення більшої кількості дітей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Оплата годин роботи з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каністерапії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Активна участь в профільних семінарах, тренінгах, навчання волонтера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28760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271864"/>
          </a:xfrm>
        </p:spPr>
        <p:txBody>
          <a:bodyPr/>
          <a:lstStyle/>
          <a:p>
            <a:pPr marL="0" indent="0">
              <a:buNone/>
            </a:pP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Арні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став візитівкою Чернігівського навчально-реабілітаційного центру № 2.</a:t>
            </a:r>
          </a:p>
          <a:p>
            <a:pPr marL="0" indent="0">
              <a:buNone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Діти сприймають його як члена родини, завжди з нетерпінням чекають у закладі. </a:t>
            </a:r>
          </a:p>
          <a:p>
            <a:pPr marL="0" indent="0">
              <a:buNone/>
            </a:pPr>
            <a:endParaRPr lang="uk-UA" sz="2800" dirty="0"/>
          </a:p>
          <a:p>
            <a:pPr marL="0" indent="0">
              <a:buNone/>
            </a:pPr>
            <a:r>
              <a:rPr lang="uk-UA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3187765"/>
            <a:ext cx="4488814" cy="324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D:\Photo\собаки\DSC_01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444" y="3187765"/>
            <a:ext cx="4105330" cy="3317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415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43035" y="0"/>
            <a:ext cx="8229600" cy="1143000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Склад дітей 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3218433" y="1217053"/>
            <a:ext cx="2831205" cy="199592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Всього </a:t>
            </a:r>
          </a:p>
          <a:p>
            <a:pPr algn="ctr"/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171 дитина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282687" y="3168929"/>
            <a:ext cx="3038821" cy="226220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базі школи </a:t>
            </a:r>
          </a:p>
          <a:p>
            <a:pPr algn="ctr"/>
            <a:r>
              <a:rPr lang="uk-UA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120 учнів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ердце 6"/>
          <p:cNvSpPr/>
          <p:nvPr/>
        </p:nvSpPr>
        <p:spPr>
          <a:xfrm>
            <a:off x="6049638" y="3212976"/>
            <a:ext cx="3094362" cy="220903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індивідуальній формі навчання </a:t>
            </a:r>
          </a:p>
          <a:p>
            <a:pPr algn="ctr"/>
            <a:r>
              <a:rPr lang="uk-UA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 учень </a:t>
            </a: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stCxn id="5" idx="1"/>
          </p:cNvCxnSpPr>
          <p:nvPr/>
        </p:nvCxnSpPr>
        <p:spPr>
          <a:xfrm flipH="1">
            <a:off x="3218434" y="3212976"/>
            <a:ext cx="1415602" cy="921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1"/>
          </p:cNvCxnSpPr>
          <p:nvPr/>
        </p:nvCxnSpPr>
        <p:spPr>
          <a:xfrm>
            <a:off x="4634036" y="3212976"/>
            <a:ext cx="1415602" cy="921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Облако 9"/>
          <p:cNvSpPr/>
          <p:nvPr/>
        </p:nvSpPr>
        <p:spPr>
          <a:xfrm>
            <a:off x="2123728" y="5422006"/>
            <a:ext cx="2311757" cy="1416676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Дошкільна група №1 </a:t>
            </a:r>
          </a:p>
          <a:p>
            <a:pPr algn="ctr"/>
            <a: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uk-UA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</a:t>
            </a:r>
            <a: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4729554" y="5422006"/>
            <a:ext cx="2339662" cy="1416676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Дошкільна група №2 </a:t>
            </a:r>
          </a:p>
          <a:p>
            <a:pPr algn="ctr"/>
            <a: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uk-UA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</a:t>
            </a:r>
            <a: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832065" y="4808394"/>
            <a:ext cx="447541" cy="654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832065" y="4804075"/>
            <a:ext cx="2884868" cy="573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42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84228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нозологіями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66242"/>
            <a:ext cx="6767147" cy="435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303558" y="2161503"/>
            <a:ext cx="2719906" cy="8757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Синдром Дауна </a:t>
            </a:r>
          </a:p>
          <a:p>
            <a:pPr algn="ctr"/>
            <a:r>
              <a:rPr lang="uk-UA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 учнів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23860" y="3704821"/>
            <a:ext cx="2719906" cy="8757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Синдром </a:t>
            </a:r>
            <a:r>
              <a:rPr lang="uk-UA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Ангельмана</a:t>
            </a:r>
            <a: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учень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00197" y="5099857"/>
            <a:ext cx="2719906" cy="8757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ДЦП </a:t>
            </a:r>
          </a:p>
          <a:p>
            <a:pPr algn="ctr"/>
            <a:r>
              <a:rPr lang="uk-UA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13 учнів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77953" y="5099857"/>
            <a:ext cx="2719906" cy="8757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Синдром </a:t>
            </a:r>
          </a:p>
          <a:p>
            <a:pPr algn="ctr"/>
            <a: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Корнелії де </a:t>
            </a:r>
            <a:r>
              <a:rPr lang="uk-UA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Ланге</a:t>
            </a:r>
            <a: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учня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29992" y="2599385"/>
            <a:ext cx="0" cy="11054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9" idx="2"/>
          </p:cNvCxnSpPr>
          <p:nvPr/>
        </p:nvCxnSpPr>
        <p:spPr>
          <a:xfrm flipH="1">
            <a:off x="2413605" y="4580585"/>
            <a:ext cx="2270208" cy="5192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83813" y="4580585"/>
            <a:ext cx="2163728" cy="5192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10" idx="3"/>
            <a:endCxn id="11" idx="1"/>
          </p:cNvCxnSpPr>
          <p:nvPr/>
        </p:nvCxnSpPr>
        <p:spPr>
          <a:xfrm>
            <a:off x="4020103" y="5537739"/>
            <a:ext cx="11578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7" idx="3"/>
            <a:endCxn id="8" idx="1"/>
          </p:cNvCxnSpPr>
          <p:nvPr/>
        </p:nvCxnSpPr>
        <p:spPr>
          <a:xfrm>
            <a:off x="4023464" y="2599385"/>
            <a:ext cx="115448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5177953" y="2161503"/>
            <a:ext cx="2719906" cy="8757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Спектр Аутизму </a:t>
            </a:r>
          </a:p>
          <a:p>
            <a:pPr algn="ctr"/>
            <a:r>
              <a:rPr lang="uk-UA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учнів</a:t>
            </a:r>
          </a:p>
        </p:txBody>
      </p:sp>
    </p:spTree>
    <p:extLst>
      <p:ext uri="{BB962C8B-B14F-4D97-AF65-F5344CB8AC3E}">
        <p14:creationId xmlns:p14="http://schemas.microsoft.com/office/powerpoint/2010/main" xmlns="" val="299913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  <p:bldP spid="10" grpId="0" animBg="1"/>
      <p:bldP spid="11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Синдром </a:t>
            </a:r>
            <a:r>
              <a:rPr lang="uk-UA" sz="3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Дауна</a:t>
            </a:r>
            <a:r>
              <a:rPr lang="uk-UA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 учнів</a:t>
            </a:r>
            <a:r>
              <a:rPr lang="uk-UA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522" y="1556792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Генетична</a:t>
            </a:r>
            <a:r>
              <a:rPr lang="ru-RU" dirty="0"/>
              <a:t> </a:t>
            </a:r>
            <a:r>
              <a:rPr lang="ru-RU" dirty="0" err="1"/>
              <a:t>аномалія</a:t>
            </a:r>
            <a:r>
              <a:rPr lang="ru-RU" dirty="0"/>
              <a:t>, яку </a:t>
            </a:r>
            <a:r>
              <a:rPr lang="ru-RU" dirty="0" err="1"/>
              <a:t>спричиняє</a:t>
            </a:r>
            <a:r>
              <a:rPr lang="ru-RU" dirty="0"/>
              <a:t> </a:t>
            </a:r>
            <a:r>
              <a:rPr lang="ru-RU" dirty="0" err="1"/>
              <a:t>присутність</a:t>
            </a:r>
            <a:r>
              <a:rPr lang="ru-RU" dirty="0"/>
              <a:t> </a:t>
            </a:r>
            <a:r>
              <a:rPr lang="ru-RU" dirty="0" err="1"/>
              <a:t>додаткової</a:t>
            </a:r>
            <a:r>
              <a:rPr lang="ru-RU" dirty="0"/>
              <a:t> </a:t>
            </a:r>
            <a:r>
              <a:rPr lang="ru-RU" dirty="0" err="1"/>
              <a:t>хромосоми</a:t>
            </a:r>
            <a:r>
              <a:rPr lang="ru-RU" dirty="0"/>
              <a:t> у 21 </a:t>
            </a:r>
            <a:r>
              <a:rPr lang="ru-RU" dirty="0" err="1" smtClean="0"/>
              <a:t>парі</a:t>
            </a:r>
            <a:endParaRPr lang="uk-UA" dirty="0"/>
          </a:p>
        </p:txBody>
      </p:sp>
      <p:pic>
        <p:nvPicPr>
          <p:cNvPr id="1026" name="Picture 2" descr="C:\Users\user\Desktop\дети и собаки М\DSC_27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12866"/>
            <a:ext cx="2919430" cy="437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дети и собаки М\DSC_29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90217"/>
            <a:ext cx="2934539" cy="439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280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Порушення спектру аутизму</a:t>
            </a:r>
            <a:r>
              <a:rPr lang="uk-UA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учнів</a:t>
            </a:r>
            <a:br>
              <a:rPr lang="uk-UA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Розлад розвитку нервової системи, що характеризується порушенням соціальної взаємодії, вербальної й невербальної комунікації, виникають порушення в </a:t>
            </a:r>
            <a:r>
              <a:rPr lang="uk-UA" dirty="0" smtClean="0"/>
              <a:t>соціалізації</a:t>
            </a:r>
            <a:endParaRPr lang="uk-UA" dirty="0"/>
          </a:p>
        </p:txBody>
      </p:sp>
      <p:pic>
        <p:nvPicPr>
          <p:cNvPr id="4" name="Picture 7" descr="&amp;Fcy;&amp;ocy;&amp;tcy;&amp;ocy; &amp;Rcy;&amp;iecy;&amp;gcy;&amp;iukcy;&amp;ncy;&amp;ycy; &amp;Gcy;&amp;ucy;&amp;scy;&amp;acy;&amp;kcy;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33624"/>
            <a:ext cx="5112568" cy="3418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1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Синдром </a:t>
            </a:r>
            <a:r>
              <a:rPr lang="uk-UA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Ангельмана</a:t>
            </a: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учень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Генетична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аномалія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затримкою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психічного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супроводжується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нападами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хаотичними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рухами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рук, частим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сміхом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радістю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Фото Ярославы Кульченко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5136695" cy="343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911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Дитячий церебральний параліч </a:t>
            </a:r>
            <a:b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 учнів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016" y="1484784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проявляються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порушеннями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рухів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рівноваги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Причини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пошкодження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контролюють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м'язовий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тонус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моторну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активність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дети и собаки М\DSC_29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60440"/>
            <a:ext cx="2408705" cy="361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дети и собаки М\DSC_27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74132"/>
            <a:ext cx="2390440" cy="358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дети и собаки М\DSC_27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6880" y="3287824"/>
            <a:ext cx="2390439" cy="358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489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2063</TotalTime>
  <Words>731</Words>
  <Application>Microsoft Office PowerPoint</Application>
  <PresentationFormat>Экран (4:3)</PresentationFormat>
  <Paragraphs>123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Організація роботи каністерапії  в Чернігівському навчально-реабілітаційному центрі №2 </vt:lpstr>
      <vt:lpstr>КЗ «Навчально-реабілітаційний центр №2»- </vt:lpstr>
      <vt:lpstr>Мета центру: здійснення комплексної медичної, психологічної, педагогічної реабілітації дітей з особливими потребами </vt:lpstr>
      <vt:lpstr>Склад дітей </vt:lpstr>
      <vt:lpstr>За нозологіями</vt:lpstr>
      <vt:lpstr>Синдром Дауна   20 учнів </vt:lpstr>
      <vt:lpstr>Порушення спектру аутизму 15 учнів   </vt:lpstr>
      <vt:lpstr>Синдром Ангельмана  1 учень</vt:lpstr>
      <vt:lpstr>Дитячий церебральний параліч   13 учнів</vt:lpstr>
      <vt:lpstr>Синдром  Корнелії де Ланге  2 учня </vt:lpstr>
      <vt:lpstr>Всі діти в закладі з вадами психофізичного розвитку (мають різні ступені розумової відсталості)</vt:lpstr>
      <vt:lpstr>З осені 2016 року центр починає співпрацювати з  ГО «Друг Героя»</vt:lpstr>
      <vt:lpstr>Результати роботи надихнули на бажання мати власного каністерапевта на базі ЧНРЦ №2</vt:lpstr>
      <vt:lpstr>Слайд 14</vt:lpstr>
      <vt:lpstr>Обов’язки волонтера</vt:lpstr>
      <vt:lpstr>З осені 2017 року на базі ЧНРЦ №2 з'явився власний каністерапевт</vt:lpstr>
      <vt:lpstr>Після напруженого навчання успішно склали іспити та отримали сертифікат для роботи з каністерапії</vt:lpstr>
      <vt:lpstr>Організаційна робота</vt:lpstr>
      <vt:lpstr>Місце для занять </vt:lpstr>
      <vt:lpstr>Спонсор</vt:lpstr>
      <vt:lpstr>Просвітницька робота  з педагогами </vt:lpstr>
      <vt:lpstr>Робота батьками </vt:lpstr>
      <vt:lpstr>Основні етапи роботи</vt:lpstr>
      <vt:lpstr>Слайд 24</vt:lpstr>
      <vt:lpstr>Терапія</vt:lpstr>
      <vt:lpstr>Навчання </vt:lpstr>
      <vt:lpstr>Спілкування з собакою </vt:lpstr>
      <vt:lpstr>Звітування о проведених заняттях</vt:lpstr>
      <vt:lpstr>Висвітлення роботи в ЗМІ </vt:lpstr>
      <vt:lpstr>Результати </vt:lpstr>
      <vt:lpstr>Результати </vt:lpstr>
      <vt:lpstr>Плани на майбутнє 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58</cp:revision>
  <dcterms:created xsi:type="dcterms:W3CDTF">2018-02-20T05:52:28Z</dcterms:created>
  <dcterms:modified xsi:type="dcterms:W3CDTF">2018-02-22T16:29:34Z</dcterms:modified>
</cp:coreProperties>
</file>